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7" r:id="rId3"/>
    <p:sldId id="268" r:id="rId4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7B909"/>
    <a:srgbClr val="FFCC00"/>
    <a:srgbClr val="FBDE05"/>
    <a:srgbClr val="367B31"/>
    <a:srgbClr val="627A32"/>
    <a:srgbClr val="009644"/>
    <a:srgbClr val="F8F8F8"/>
    <a:srgbClr val="3399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4" autoAdjust="0"/>
    <p:restoredTop sz="86384" autoAdjust="0"/>
  </p:normalViewPr>
  <p:slideViewPr>
    <p:cSldViewPr>
      <p:cViewPr varScale="1">
        <p:scale>
          <a:sx n="58" d="100"/>
          <a:sy n="58" d="100"/>
        </p:scale>
        <p:origin x="881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7D6C137-2BEA-46C2-9F46-55C892510669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E4F8154-9AA9-4AD2-AF43-288537D4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A8D-73F2-4BC6-A106-11573721CE82}" type="datetimeFigureOut">
              <a:rPr lang="de-DE" smtClean="0"/>
              <a:pPr/>
              <a:t>04.02.2021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3826-51A5-4A45-8FC5-280E8276BC8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ons.d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://www.mindcarb.de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www.diabetes.de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dbs-npc.d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hyperlink" Target="http://www.mindcarb.d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diabetes.de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www.dbs-npc.de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lions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59482A-DFFB-434A-B309-6E16DC46A728}"/>
              </a:ext>
            </a:extLst>
          </p:cNvPr>
          <p:cNvGrpSpPr/>
          <p:nvPr/>
        </p:nvGrpSpPr>
        <p:grpSpPr>
          <a:xfrm>
            <a:off x="6053959" y="188640"/>
            <a:ext cx="2983093" cy="6408712"/>
            <a:chOff x="6156176" y="188640"/>
            <a:chExt cx="2880876" cy="6408712"/>
          </a:xfrm>
        </p:grpSpPr>
        <p:pic>
          <p:nvPicPr>
            <p:cNvPr id="30" name="Grafik 29" descr="gesunde kost herzig-640143244.jpg"/>
            <p:cNvPicPr>
              <a:picLocks noChangeAspect="1"/>
            </p:cNvPicPr>
            <p:nvPr/>
          </p:nvPicPr>
          <p:blipFill>
            <a:blip r:embed="rId2" cstate="print"/>
            <a:srcRect l="8385" t="35" r="3956" b="4403"/>
            <a:stretch>
              <a:fillRect/>
            </a:stretch>
          </p:blipFill>
          <p:spPr>
            <a:xfrm>
              <a:off x="6156176" y="2519081"/>
              <a:ext cx="2795433" cy="2033042"/>
            </a:xfrm>
            <a:prstGeom prst="rect">
              <a:avLst/>
            </a:prstGeom>
          </p:spPr>
        </p:pic>
        <p:pic>
          <p:nvPicPr>
            <p:cNvPr id="6" name="Grafik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296218"/>
              <a:ext cx="864096" cy="756518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/>
            <p:nvPr/>
          </p:nvSpPr>
          <p:spPr>
            <a:xfrm>
              <a:off x="6156176" y="6165304"/>
              <a:ext cx="25555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Lions Deutschland Distrikt 111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259398" y="764704"/>
              <a:ext cx="2167282" cy="130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Gesund</a:t>
              </a:r>
            </a:p>
            <a:p>
              <a:r>
                <a:rPr lang="de-DE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Leben </a:t>
              </a:r>
            </a:p>
            <a:p>
              <a:r>
                <a:rPr lang="de-DE" sz="2000" b="1" dirty="0">
                  <a:latin typeface="Verdana" pitchFamily="34" charset="0"/>
                  <a:ea typeface="Verdana" pitchFamily="34" charset="0"/>
                </a:rPr>
                <a:t>mit </a:t>
              </a:r>
              <a:r>
                <a:rPr lang="de-DE" sz="2600" b="1" dirty="0">
                  <a:latin typeface="Verdana" pitchFamily="34" charset="0"/>
                  <a:ea typeface="Verdana" pitchFamily="34" charset="0"/>
                </a:rPr>
                <a:t>Genuss</a:t>
              </a: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DFF661A2-741D-4CBB-B1FF-BC9AB7032CBC}"/>
                </a:ext>
              </a:extLst>
            </p:cNvPr>
            <p:cNvGrpSpPr/>
            <p:nvPr/>
          </p:nvGrpSpPr>
          <p:grpSpPr>
            <a:xfrm>
              <a:off x="8100392" y="4979668"/>
              <a:ext cx="936660" cy="825596"/>
              <a:chOff x="2507042" y="2193039"/>
              <a:chExt cx="4060165" cy="3814256"/>
            </a:xfrm>
          </p:grpSpPr>
          <p:sp>
            <p:nvSpPr>
              <p:cNvPr id="29" name="Halbbogen 28">
                <a:extLst>
                  <a:ext uri="{FF2B5EF4-FFF2-40B4-BE49-F238E27FC236}">
                    <a16:creationId xmlns:a16="http://schemas.microsoft.com/office/drawing/2014/main" id="{48C1AE8E-8620-49B6-B900-257AADB4A50B}"/>
                  </a:ext>
                </a:extLst>
              </p:cNvPr>
              <p:cNvSpPr/>
              <p:nvPr/>
            </p:nvSpPr>
            <p:spPr>
              <a:xfrm>
                <a:off x="2699792" y="2193039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albbogen 30">
                <a:extLst>
                  <a:ext uri="{FF2B5EF4-FFF2-40B4-BE49-F238E27FC236}">
                    <a16:creationId xmlns:a16="http://schemas.microsoft.com/office/drawing/2014/main" id="{10158998-A64D-4F47-93A1-57CD4D482979}"/>
                  </a:ext>
                </a:extLst>
              </p:cNvPr>
              <p:cNvSpPr/>
              <p:nvPr/>
            </p:nvSpPr>
            <p:spPr>
              <a:xfrm rot="2220000" flipV="1">
                <a:off x="2507042" y="2755110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8A7D004E-3113-4C0F-909C-44D3C172CE9D}"/>
                  </a:ext>
                </a:extLst>
              </p:cNvPr>
              <p:cNvSpPr/>
              <p:nvPr/>
            </p:nvSpPr>
            <p:spPr>
              <a:xfrm rot="5280000">
                <a:off x="3057617" y="2492999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6156176" y="188640"/>
              <a:ext cx="2807296" cy="64087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228184" y="4685121"/>
              <a:ext cx="2723777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600" b="1" dirty="0">
                  <a:latin typeface="Verdana" pitchFamily="34" charset="0"/>
                  <a:ea typeface="Verdana" pitchFamily="34" charset="0"/>
                </a:rPr>
                <a:t>Lions helfen</a:t>
              </a:r>
            </a:p>
            <a:p>
              <a:r>
                <a:rPr lang="de-DE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Diabetes</a:t>
              </a:r>
              <a:r>
                <a:rPr lang="de-DE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vermeiden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29B27B6-4AA2-4353-B6AB-10ECE7788F22}"/>
              </a:ext>
            </a:extLst>
          </p:cNvPr>
          <p:cNvGrpSpPr/>
          <p:nvPr/>
        </p:nvGrpSpPr>
        <p:grpSpPr>
          <a:xfrm>
            <a:off x="177439" y="164924"/>
            <a:ext cx="2884002" cy="6413574"/>
            <a:chOff x="177439" y="164924"/>
            <a:chExt cx="2884002" cy="6413574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BEB0122-6724-4F7F-9CAD-EEB995499CEB}"/>
                </a:ext>
              </a:extLst>
            </p:cNvPr>
            <p:cNvSpPr/>
            <p:nvPr/>
          </p:nvSpPr>
          <p:spPr>
            <a:xfrm>
              <a:off x="177439" y="170604"/>
              <a:ext cx="2884001" cy="64026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204A3AA-E2A9-4C0F-8BFB-567051DA3EDA}"/>
                </a:ext>
              </a:extLst>
            </p:cNvPr>
            <p:cNvSpPr txBox="1"/>
            <p:nvPr/>
          </p:nvSpPr>
          <p:spPr>
            <a:xfrm>
              <a:off x="179511" y="827284"/>
              <a:ext cx="2878477" cy="57512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Im Alltag</a:t>
              </a:r>
              <a:r>
                <a:rPr lang="de-DE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mehr Bewegen</a:t>
              </a:r>
              <a:br>
                <a:rPr lang="de-DE" sz="1400" b="1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z.B.  zügiges Gehen, Treppen steigen nicht den Fahrstuhl nehmen,  sitzende und stehende Tätigkeiten im Wechsel, zur Arbeit radeln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.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WHO-Empfehlung 2020:</a:t>
              </a:r>
              <a:r>
                <a:rPr lang="de-DE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endParaRPr lang="de-DE" sz="1200" b="1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latin typeface="Verdana" pitchFamily="34" charset="0"/>
                  <a:ea typeface="Verdana" pitchFamily="34" charset="0"/>
                </a:rPr>
                <a:t>Erwachsene</a:t>
              </a: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Ausdauertraining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Mind. 150 min pro Woche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 moderat bis intensiv. 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Mind. 20 min pro Tag.</a:t>
              </a:r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Krafttraining</a:t>
              </a:r>
              <a:r>
                <a:rPr lang="de-DE" sz="12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	Mind. 2 mal pro Woche 	u.a. Liegestütze, 	Kniebeuge, </a:t>
              </a:r>
              <a:r>
                <a:rPr lang="de-DE" sz="1100" dirty="0" err="1">
                  <a:latin typeface="Verdana" pitchFamily="34" charset="0"/>
                  <a:ea typeface="Verdana" pitchFamily="34" charset="0"/>
                </a:rPr>
                <a:t>Theraband</a:t>
              </a:r>
              <a:r>
                <a:rPr lang="de-DE" sz="1100" dirty="0">
                  <a:latin typeface="Verdana" pitchFamily="34" charset="0"/>
                  <a:ea typeface="Verdana" pitchFamily="34" charset="0"/>
                </a:rPr>
                <a:t>- 	und Hanteltraining.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Koordinationstraining</a:t>
              </a:r>
              <a:r>
                <a:rPr lang="de-DE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ab 65 </a:t>
              </a:r>
              <a:r>
                <a:rPr lang="de-DE" sz="1200" dirty="0" err="1">
                  <a:latin typeface="Verdana" pitchFamily="34" charset="0"/>
                  <a:ea typeface="Verdana" pitchFamily="34" charset="0"/>
                </a:rPr>
                <a:t>Lj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.  </a:t>
              </a:r>
              <a:endParaRPr lang="de-DE" sz="11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Yoga, Bogenschießen, 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Tai Chi u.a.. 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latin typeface="Verdana" pitchFamily="34" charset="0"/>
                  <a:ea typeface="Verdana" pitchFamily="34" charset="0"/>
                </a:rPr>
                <a:t>Kinder und Jugendliche</a:t>
              </a: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Bewegung</a:t>
              </a:r>
              <a:r>
                <a:rPr lang="de-DE" sz="14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mind. 60 min am Tag. </a:t>
              </a: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Sport</a:t>
              </a:r>
              <a:r>
                <a:rPr lang="de-DE" sz="14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mind. 3 mal pro Woche mit intensivem Ausdauertraining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F7A62BE-D968-43A4-BD3C-8022E2343043}"/>
                </a:ext>
              </a:extLst>
            </p:cNvPr>
            <p:cNvSpPr/>
            <p:nvPr/>
          </p:nvSpPr>
          <p:spPr>
            <a:xfrm>
              <a:off x="179513" y="164924"/>
              <a:ext cx="2881928" cy="6623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Mit Bewegung fit bleiben!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8D0A085-3BE7-42A0-B08A-19C6790BA5C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051" y="2494686"/>
              <a:ext cx="762749" cy="11262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B8DBDDD-BACF-4C2C-9CD7-FBFE20E62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1" r="533"/>
            <a:stretch/>
          </p:blipFill>
          <p:spPr>
            <a:xfrm>
              <a:off x="2169579" y="4652672"/>
              <a:ext cx="687058" cy="792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67266C6-1044-4AAF-9CA0-BAF341604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5" t="-2" r="9980" b="-8594"/>
            <a:stretch/>
          </p:blipFill>
          <p:spPr>
            <a:xfrm rot="16200000">
              <a:off x="354451" y="3795829"/>
              <a:ext cx="792087" cy="7099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9BE12A5-F11A-4FC3-B079-3FB64A67C7A4}"/>
              </a:ext>
            </a:extLst>
          </p:cNvPr>
          <p:cNvGrpSpPr/>
          <p:nvPr/>
        </p:nvGrpSpPr>
        <p:grpSpPr>
          <a:xfrm>
            <a:off x="3100891" y="169787"/>
            <a:ext cx="2847249" cy="6408712"/>
            <a:chOff x="3100891" y="169787"/>
            <a:chExt cx="2847249" cy="6408712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6322899-35CC-48B8-B73B-0290A855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528" y="1916832"/>
              <a:ext cx="874743" cy="874743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3140844" y="169787"/>
              <a:ext cx="2807296" cy="640871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141232" y="174784"/>
              <a:ext cx="2782302" cy="9815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A0087F4-5CA2-B444-B7D3-C0554BF14E97}"/>
                </a:ext>
              </a:extLst>
            </p:cNvPr>
            <p:cNvSpPr/>
            <p:nvPr/>
          </p:nvSpPr>
          <p:spPr>
            <a:xfrm>
              <a:off x="3203848" y="1321910"/>
              <a:ext cx="2731395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8"/>
                </a:rPr>
                <a:t>www.lions.de</a:t>
              </a:r>
              <a:r>
                <a:rPr lang="de-DE" sz="1400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  <a:r>
                <a:rPr lang="de-DE" sz="1400" u="sng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</a:rPr>
                <a:t>diabetes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Der größte Reha-Sportanbieter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-DBS / Deutscher 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Behindertensport-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verband</a:t>
              </a: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9"/>
                </a:rPr>
                <a:t>www.dbs-npc.de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Regionale Sportvereine und Sportverbände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Deutsche Diabetes Hilfe e.V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.</a:t>
              </a: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10"/>
                </a:rPr>
                <a:t>www.diabetes.de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11"/>
                </a:rPr>
                <a:t>www.mindcarb.de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dirty="0">
                <a:latin typeface="Verdana" pitchFamily="34" charset="0"/>
                <a:ea typeface="Verdana" pitchFamily="34" charset="0"/>
              </a:endParaRPr>
            </a:p>
            <a:p>
              <a:endParaRPr lang="de-DE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345FA1C0-EC85-024C-ACC5-2D862B3DF77F}"/>
                </a:ext>
              </a:extLst>
            </p:cNvPr>
            <p:cNvSpPr txBox="1"/>
            <p:nvPr/>
          </p:nvSpPr>
          <p:spPr>
            <a:xfrm>
              <a:off x="3128981" y="4533270"/>
              <a:ext cx="2803405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1961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Kontaktaufnahme</a:t>
              </a:r>
            </a:p>
            <a:p>
              <a:pPr algn="ctr"/>
              <a:r>
                <a:rPr lang="de-DE" dirty="0"/>
                <a:t>Lions Club/Distrikt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A7AD333-7D2C-4BD4-9F97-6C23DDC52268}"/>
                </a:ext>
              </a:extLst>
            </p:cNvPr>
            <p:cNvSpPr txBox="1"/>
            <p:nvPr/>
          </p:nvSpPr>
          <p:spPr>
            <a:xfrm>
              <a:off x="3100891" y="222942"/>
              <a:ext cx="2837330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Medizinisch fundierte 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Informationen</a:t>
              </a:r>
            </a:p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Kooperationspartne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r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3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BBA8865-D836-4C12-A306-DB3E9280098F}"/>
              </a:ext>
            </a:extLst>
          </p:cNvPr>
          <p:cNvGrpSpPr/>
          <p:nvPr/>
        </p:nvGrpSpPr>
        <p:grpSpPr>
          <a:xfrm>
            <a:off x="6012160" y="145698"/>
            <a:ext cx="3061438" cy="6408712"/>
            <a:chOff x="6147305" y="188640"/>
            <a:chExt cx="2889747" cy="6408712"/>
          </a:xfrm>
        </p:grpSpPr>
        <p:pic>
          <p:nvPicPr>
            <p:cNvPr id="30" name="Grafik 29" descr="gesunde kost herzig-640143244.jpg"/>
            <p:cNvPicPr>
              <a:picLocks noChangeAspect="1"/>
            </p:cNvPicPr>
            <p:nvPr/>
          </p:nvPicPr>
          <p:blipFill>
            <a:blip r:embed="rId2" cstate="print"/>
            <a:srcRect l="8385" t="35" r="3956" b="4403"/>
            <a:stretch>
              <a:fillRect/>
            </a:stretch>
          </p:blipFill>
          <p:spPr>
            <a:xfrm>
              <a:off x="6156176" y="2519081"/>
              <a:ext cx="2795433" cy="2033042"/>
            </a:xfrm>
            <a:prstGeom prst="rect">
              <a:avLst/>
            </a:prstGeom>
          </p:spPr>
        </p:pic>
        <p:pic>
          <p:nvPicPr>
            <p:cNvPr id="6" name="Grafik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7850" y="296219"/>
              <a:ext cx="904705" cy="792090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/>
            <p:nvPr/>
          </p:nvSpPr>
          <p:spPr>
            <a:xfrm>
              <a:off x="6156176" y="6165304"/>
              <a:ext cx="25555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Lions Deutschland Distrikt 111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259398" y="764704"/>
              <a:ext cx="2167282" cy="130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Gesund</a:t>
              </a:r>
            </a:p>
            <a:p>
              <a:r>
                <a:rPr lang="de-DE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Leben </a:t>
              </a:r>
            </a:p>
            <a:p>
              <a:r>
                <a:rPr lang="de-DE" sz="2000" b="1" dirty="0">
                  <a:latin typeface="Verdana" pitchFamily="34" charset="0"/>
                  <a:ea typeface="Verdana" pitchFamily="34" charset="0"/>
                </a:rPr>
                <a:t>mit </a:t>
              </a:r>
              <a:r>
                <a:rPr lang="de-DE" sz="2600" b="1" dirty="0">
                  <a:latin typeface="Verdana" pitchFamily="34" charset="0"/>
                  <a:ea typeface="Verdana" pitchFamily="34" charset="0"/>
                </a:rPr>
                <a:t>Genuss</a:t>
              </a:r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DFF661A2-741D-4CBB-B1FF-BC9AB7032CBC}"/>
                </a:ext>
              </a:extLst>
            </p:cNvPr>
            <p:cNvGrpSpPr/>
            <p:nvPr/>
          </p:nvGrpSpPr>
          <p:grpSpPr>
            <a:xfrm>
              <a:off x="8100392" y="4979668"/>
              <a:ext cx="936660" cy="825596"/>
              <a:chOff x="2507042" y="2193039"/>
              <a:chExt cx="4060165" cy="3814256"/>
            </a:xfrm>
          </p:grpSpPr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2008F312-B73A-4B2D-873A-D7FD5D1F52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9364" t="72403" r="42491" b="12678"/>
              <a:stretch/>
            </p:blipFill>
            <p:spPr>
              <a:xfrm>
                <a:off x="3347865" y="2924944"/>
                <a:ext cx="2376264" cy="24482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29" name="Halbbogen 28">
                <a:extLst>
                  <a:ext uri="{FF2B5EF4-FFF2-40B4-BE49-F238E27FC236}">
                    <a16:creationId xmlns:a16="http://schemas.microsoft.com/office/drawing/2014/main" id="{48C1AE8E-8620-49B6-B900-257AADB4A50B}"/>
                  </a:ext>
                </a:extLst>
              </p:cNvPr>
              <p:cNvSpPr/>
              <p:nvPr/>
            </p:nvSpPr>
            <p:spPr>
              <a:xfrm>
                <a:off x="2699792" y="2193039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albbogen 30">
                <a:extLst>
                  <a:ext uri="{FF2B5EF4-FFF2-40B4-BE49-F238E27FC236}">
                    <a16:creationId xmlns:a16="http://schemas.microsoft.com/office/drawing/2014/main" id="{10158998-A64D-4F47-93A1-57CD4D482979}"/>
                  </a:ext>
                </a:extLst>
              </p:cNvPr>
              <p:cNvSpPr/>
              <p:nvPr/>
            </p:nvSpPr>
            <p:spPr>
              <a:xfrm rot="2220000" flipV="1">
                <a:off x="2507042" y="2755110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8A7D004E-3113-4C0F-909C-44D3C172CE9D}"/>
                  </a:ext>
                </a:extLst>
              </p:cNvPr>
              <p:cNvSpPr/>
              <p:nvPr/>
            </p:nvSpPr>
            <p:spPr>
              <a:xfrm rot="5280000">
                <a:off x="3057617" y="2492999"/>
                <a:ext cx="3766996" cy="3252185"/>
              </a:xfrm>
              <a:prstGeom prst="blockArc">
                <a:avLst>
                  <a:gd name="adj1" fmla="val 10762885"/>
                  <a:gd name="adj2" fmla="val 0"/>
                  <a:gd name="adj3" fmla="val 25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6156176" y="188640"/>
              <a:ext cx="2807296" cy="64087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147305" y="4685122"/>
              <a:ext cx="2716894" cy="146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Verdana" pitchFamily="34" charset="0"/>
                  <a:ea typeface="Verdana" pitchFamily="34" charset="0"/>
                </a:rPr>
                <a:t>Lions</a:t>
              </a:r>
              <a:r>
                <a:rPr lang="de-DE" sz="2600" b="1" dirty="0">
                  <a:latin typeface="Verdana" pitchFamily="34" charset="0"/>
                  <a:ea typeface="Verdana" pitchFamily="34" charset="0"/>
                </a:rPr>
                <a:t> helfen</a:t>
              </a:r>
            </a:p>
            <a:p>
              <a:r>
                <a:rPr lang="de-DE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Diabetes</a:t>
              </a:r>
              <a:r>
                <a:rPr lang="de-DE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vermeiden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BBE33A0-CFDB-4091-A3DE-19A7DBE06CC2}"/>
              </a:ext>
            </a:extLst>
          </p:cNvPr>
          <p:cNvGrpSpPr/>
          <p:nvPr/>
        </p:nvGrpSpPr>
        <p:grpSpPr>
          <a:xfrm>
            <a:off x="177439" y="170604"/>
            <a:ext cx="2884002" cy="6419725"/>
            <a:chOff x="177439" y="170604"/>
            <a:chExt cx="2884002" cy="641972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BEB0122-6724-4F7F-9CAD-EEB995499CEB}"/>
                </a:ext>
              </a:extLst>
            </p:cNvPr>
            <p:cNvSpPr/>
            <p:nvPr/>
          </p:nvSpPr>
          <p:spPr>
            <a:xfrm>
              <a:off x="177439" y="170604"/>
              <a:ext cx="2884001" cy="64026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204A3AA-E2A9-4C0F-8BFB-567051DA3EDA}"/>
                </a:ext>
              </a:extLst>
            </p:cNvPr>
            <p:cNvSpPr txBox="1"/>
            <p:nvPr/>
          </p:nvSpPr>
          <p:spPr>
            <a:xfrm>
              <a:off x="179511" y="881074"/>
              <a:ext cx="2878477" cy="5709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Im Alltag</a:t>
              </a:r>
              <a:r>
                <a:rPr lang="de-DE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mehr Bewegen</a:t>
              </a:r>
              <a:br>
                <a:rPr lang="de-DE" sz="1400" b="1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z.B.  zügiges Gehen, Treppen steigen nicht den Fahrstuhl nehmen,  sitzende und stehende Tätigkeiten im Wechsel, zur Arbeit radeln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.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WHO-Empfehlung 2020:</a:t>
              </a:r>
              <a:r>
                <a:rPr lang="de-DE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endParaRPr lang="de-DE" sz="1200" b="1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latin typeface="Verdana" pitchFamily="34" charset="0"/>
                  <a:ea typeface="Verdana" pitchFamily="34" charset="0"/>
                </a:rPr>
                <a:t>Erwachsene</a:t>
              </a: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Ausdauertraining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Mind. 150 min pro Woche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moderat bis intensiv. 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Mind. 20 min pro Tag.</a:t>
              </a:r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Krafttraining</a:t>
              </a:r>
              <a:r>
                <a:rPr lang="de-DE" sz="12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	      Mind. 2 mal pro 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	pro Woche u.a. Liege- Liegestütze 	      stütze, Kniebeuge, 	      </a:t>
              </a:r>
              <a:r>
                <a:rPr lang="de-DE" sz="1100" dirty="0" err="1">
                  <a:latin typeface="Verdana" pitchFamily="34" charset="0"/>
                  <a:ea typeface="Verdana" pitchFamily="34" charset="0"/>
                </a:rPr>
                <a:t>Theraband-und</a:t>
              </a:r>
              <a:r>
                <a:rPr lang="de-DE" sz="1100" dirty="0">
                  <a:latin typeface="Verdana" pitchFamily="34" charset="0"/>
                  <a:ea typeface="Verdana" pitchFamily="34" charset="0"/>
                </a:rPr>
                <a:t>                          	      Hanteltraining.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Koordinationstraining</a:t>
              </a:r>
              <a:r>
                <a:rPr lang="de-DE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ab 65 </a:t>
              </a:r>
              <a:r>
                <a:rPr lang="de-DE" sz="1200" dirty="0" err="1">
                  <a:latin typeface="Verdana" pitchFamily="34" charset="0"/>
                  <a:ea typeface="Verdana" pitchFamily="34" charset="0"/>
                </a:rPr>
                <a:t>Lj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.  </a:t>
              </a:r>
              <a:endParaRPr lang="de-DE" sz="11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Yoga, Bogenschießen, 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Tai Chi u.a.. 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b="1" dirty="0">
                  <a:latin typeface="Verdana" pitchFamily="34" charset="0"/>
                  <a:ea typeface="Verdana" pitchFamily="34" charset="0"/>
                </a:rPr>
                <a:t>Kinder und Jugendliche</a:t>
              </a: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Bewegung</a:t>
              </a:r>
              <a:r>
                <a:rPr lang="de-DE" sz="14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mind. 60 min tgl.</a:t>
              </a:r>
            </a:p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Sport</a:t>
              </a:r>
              <a:r>
                <a:rPr lang="de-DE" sz="14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mind. 3 mal pro Woche mit intensivem Ausdauertraining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F7A62BE-D968-43A4-BD3C-8022E2343043}"/>
                </a:ext>
              </a:extLst>
            </p:cNvPr>
            <p:cNvSpPr/>
            <p:nvPr/>
          </p:nvSpPr>
          <p:spPr>
            <a:xfrm>
              <a:off x="179513" y="195868"/>
              <a:ext cx="2881928" cy="6623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Ø"/>
              </a:pPr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Mit Bewegung fit bleiben!</a:t>
              </a:r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B8DBDDD-BACF-4C2C-9CD7-FBFE20E62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11" r="533"/>
            <a:stretch/>
          </p:blipFill>
          <p:spPr>
            <a:xfrm>
              <a:off x="2169579" y="4803996"/>
              <a:ext cx="681197" cy="7852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Grafik 6" descr="Ein Bild, das Gras, Person, draußen, Sport enthält.&#10;&#10;Automatisch generierte Beschreibung">
              <a:extLst>
                <a:ext uri="{FF2B5EF4-FFF2-40B4-BE49-F238E27FC236}">
                  <a16:creationId xmlns:a16="http://schemas.microsoft.com/office/drawing/2014/main" id="{BF92496D-2343-4581-AF29-9B488F8B3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2532105"/>
              <a:ext cx="878041" cy="1088829"/>
            </a:xfrm>
            <a:prstGeom prst="rect">
              <a:avLst/>
            </a:prstGeom>
          </p:spPr>
        </p:pic>
        <p:pic>
          <p:nvPicPr>
            <p:cNvPr id="11" name="Grafik 10" descr="Ein Bild, das Person, Sport, stehend, Langhantel enthält.&#10;&#10;Automatisch generierte Beschreibung">
              <a:extLst>
                <a:ext uri="{FF2B5EF4-FFF2-40B4-BE49-F238E27FC236}">
                  <a16:creationId xmlns:a16="http://schemas.microsoft.com/office/drawing/2014/main" id="{44F0C9AA-0FC8-4AC8-B088-D46E53528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" r="-2390"/>
            <a:stretch/>
          </p:blipFill>
          <p:spPr>
            <a:xfrm>
              <a:off x="291864" y="3784358"/>
              <a:ext cx="1163929" cy="799745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C5C7B53-F02E-481C-862E-9FB7BCA74C4E}"/>
              </a:ext>
            </a:extLst>
          </p:cNvPr>
          <p:cNvGrpSpPr/>
          <p:nvPr/>
        </p:nvGrpSpPr>
        <p:grpSpPr>
          <a:xfrm>
            <a:off x="3100891" y="169787"/>
            <a:ext cx="2847249" cy="6408712"/>
            <a:chOff x="3100891" y="169787"/>
            <a:chExt cx="2847249" cy="6408712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5486853-B19C-437F-8866-9A04931DD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528" y="1916832"/>
              <a:ext cx="874743" cy="874743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C9AC07C-4D18-4FD0-8CF0-47E79E4B4950}"/>
                </a:ext>
              </a:extLst>
            </p:cNvPr>
            <p:cNvSpPr/>
            <p:nvPr/>
          </p:nvSpPr>
          <p:spPr>
            <a:xfrm>
              <a:off x="3140844" y="169787"/>
              <a:ext cx="2807296" cy="640871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F66764F2-B873-489F-A31D-9EF835B351A5}"/>
                </a:ext>
              </a:extLst>
            </p:cNvPr>
            <p:cNvSpPr/>
            <p:nvPr/>
          </p:nvSpPr>
          <p:spPr>
            <a:xfrm>
              <a:off x="3141232" y="174784"/>
              <a:ext cx="2782302" cy="9815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88BBD9B6-30F3-49BC-BA80-8DF45F245CF6}"/>
                </a:ext>
              </a:extLst>
            </p:cNvPr>
            <p:cNvSpPr/>
            <p:nvPr/>
          </p:nvSpPr>
          <p:spPr>
            <a:xfrm>
              <a:off x="3203848" y="1321910"/>
              <a:ext cx="2731395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9"/>
                </a:rPr>
                <a:t>www.lions.de</a:t>
              </a:r>
              <a:r>
                <a:rPr lang="de-DE" sz="1400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  <a:r>
                <a:rPr lang="de-DE" sz="1400" u="sng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</a:rPr>
                <a:t>diabetes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Der größte Reha-Sportanbieter</a:t>
              </a: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-DBS / Deutscher 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Behindertensport-</a:t>
              </a:r>
              <a:br>
                <a:rPr lang="de-DE" sz="1100" dirty="0">
                  <a:latin typeface="Verdana" pitchFamily="34" charset="0"/>
                  <a:ea typeface="Verdana" pitchFamily="34" charset="0"/>
                </a:rPr>
              </a:br>
              <a:r>
                <a:rPr lang="de-DE" sz="1100" dirty="0">
                  <a:latin typeface="Verdana" pitchFamily="34" charset="0"/>
                  <a:ea typeface="Verdana" pitchFamily="34" charset="0"/>
                </a:rPr>
                <a:t>verband</a:t>
              </a: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10"/>
                </a:rPr>
                <a:t>www.dbs-npc.de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Regionale Sportvereine und Sportverbände</a:t>
              </a: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100" dirty="0">
                  <a:latin typeface="Verdana" pitchFamily="34" charset="0"/>
                  <a:ea typeface="Verdana" pitchFamily="34" charset="0"/>
                </a:rPr>
                <a:t>Deutsche Diabetes Hilfe e.V</a:t>
              </a:r>
              <a:r>
                <a:rPr lang="de-DE" sz="1400" dirty="0">
                  <a:latin typeface="Verdana" pitchFamily="34" charset="0"/>
                  <a:ea typeface="Verdana" pitchFamily="34" charset="0"/>
                </a:rPr>
                <a:t>.</a:t>
              </a: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11"/>
                </a:rPr>
                <a:t>www.diabetes.de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400" dirty="0">
                  <a:latin typeface="Verdana" pitchFamily="34" charset="0"/>
                  <a:ea typeface="Verdana" pitchFamily="34" charset="0"/>
                  <a:hlinkClick r:id="rId12"/>
                </a:rPr>
                <a:t>www.mindcarb.de</a:t>
              </a:r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sz="1400" dirty="0">
                <a:latin typeface="Verdana" pitchFamily="34" charset="0"/>
                <a:ea typeface="Verdana" pitchFamily="34" charset="0"/>
              </a:endParaRPr>
            </a:p>
            <a:p>
              <a:endParaRPr lang="de-DE" dirty="0">
                <a:latin typeface="Verdana" pitchFamily="34" charset="0"/>
                <a:ea typeface="Verdana" pitchFamily="34" charset="0"/>
              </a:endParaRPr>
            </a:p>
            <a:p>
              <a:endParaRPr lang="de-DE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6BD7439-43CD-4008-A894-6971A401389A}"/>
                </a:ext>
              </a:extLst>
            </p:cNvPr>
            <p:cNvSpPr txBox="1"/>
            <p:nvPr/>
          </p:nvSpPr>
          <p:spPr>
            <a:xfrm>
              <a:off x="3128981" y="4533270"/>
              <a:ext cx="2803405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41961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Kontaktaufnahme</a:t>
              </a:r>
            </a:p>
            <a:p>
              <a:pPr algn="ctr"/>
              <a:r>
                <a:rPr lang="de-DE" dirty="0"/>
                <a:t>Lions Club/Distrikt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D5BF6068-D417-4801-8261-594FF54F5C36}"/>
                </a:ext>
              </a:extLst>
            </p:cNvPr>
            <p:cNvSpPr txBox="1"/>
            <p:nvPr/>
          </p:nvSpPr>
          <p:spPr>
            <a:xfrm>
              <a:off x="3100891" y="222942"/>
              <a:ext cx="2837330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Medizinisch fundierte 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Informationen</a:t>
              </a:r>
            </a:p>
            <a:p>
              <a:pPr algn="ctr"/>
              <a:r>
                <a:rPr lang="de-DE" sz="16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Kooperationspartne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r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97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2607F6C-8306-4C1B-936A-8C5EAFB025D6}"/>
              </a:ext>
            </a:extLst>
          </p:cNvPr>
          <p:cNvGrpSpPr/>
          <p:nvPr/>
        </p:nvGrpSpPr>
        <p:grpSpPr>
          <a:xfrm>
            <a:off x="3167336" y="169786"/>
            <a:ext cx="2813916" cy="6408712"/>
            <a:chOff x="3167336" y="169786"/>
            <a:chExt cx="2813916" cy="640871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EA6737DF-C948-45A7-B340-93411608D5E8}"/>
                </a:ext>
              </a:extLst>
            </p:cNvPr>
            <p:cNvSpPr txBox="1"/>
            <p:nvPr/>
          </p:nvSpPr>
          <p:spPr>
            <a:xfrm>
              <a:off x="3221088" y="4558571"/>
              <a:ext cx="2736304" cy="19697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400" dirty="0"/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zum Beispiel</a:t>
              </a:r>
            </a:p>
            <a:p>
              <a:endParaRPr lang="de-DE" sz="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Zucker ist ungesund !</a:t>
              </a:r>
            </a:p>
            <a:p>
              <a:endParaRPr lang="de-DE" sz="4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Auch die</a:t>
              </a: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 Stärke in Getreide- und Vollkornprodukten und in Sättigungsbeilagen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wird im Körper</a:t>
              </a: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zu Zucker</a:t>
              </a:r>
              <a:r>
                <a:rPr lang="de-DE" sz="1200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umgebaut.</a:t>
              </a: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Aber:</a:t>
              </a:r>
              <a:r>
                <a:rPr lang="de-DE" sz="1200" dirty="0">
                  <a:solidFill>
                    <a:srgbClr val="367B3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Gemüse /Salat enthalten viel Gesundes, </a:t>
              </a:r>
              <a:b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</a:br>
              <a:r>
                <a:rPr lang="de-DE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z.B. Ballaststoffe, Vitamine</a:t>
              </a:r>
              <a:r>
                <a:rPr lang="de-DE" sz="1200" b="1" dirty="0">
                  <a:solidFill>
                    <a:srgbClr val="367B31"/>
                  </a:solidFill>
                  <a:latin typeface="Verdana" pitchFamily="34" charset="0"/>
                  <a:ea typeface="Verdana" pitchFamily="34" charset="0"/>
                </a:rPr>
                <a:t>.</a:t>
              </a:r>
              <a:endParaRPr lang="de-DE" sz="1200" dirty="0">
                <a:solidFill>
                  <a:srgbClr val="367B3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4DDD73F-FAFC-4863-A668-D0774D9B67F3}"/>
                </a:ext>
              </a:extLst>
            </p:cNvPr>
            <p:cNvSpPr/>
            <p:nvPr/>
          </p:nvSpPr>
          <p:spPr>
            <a:xfrm>
              <a:off x="3168352" y="169786"/>
              <a:ext cx="2807296" cy="64087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A1A01F1-BF93-4C14-A084-E062404E08AC}"/>
                </a:ext>
              </a:extLst>
            </p:cNvPr>
            <p:cNvSpPr/>
            <p:nvPr/>
          </p:nvSpPr>
          <p:spPr>
            <a:xfrm>
              <a:off x="3167336" y="188640"/>
              <a:ext cx="2807296" cy="6122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 vorbeugend</a:t>
              </a: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 aufklären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D5FA543-800C-4AC4-9791-4AF200B54C44}"/>
                </a:ext>
              </a:extLst>
            </p:cNvPr>
            <p:cNvSpPr/>
            <p:nvPr/>
          </p:nvSpPr>
          <p:spPr>
            <a:xfrm>
              <a:off x="3203848" y="764704"/>
              <a:ext cx="27363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de-DE" sz="1200" b="1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Wir Lions wollen jetzt helfen, Diabetes vorzubeugen bzw. Komplikationen zu vermeiden.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926A099-9F88-42ED-929C-688DB2DE04E2}"/>
                </a:ext>
              </a:extLst>
            </p:cNvPr>
            <p:cNvSpPr/>
            <p:nvPr/>
          </p:nvSpPr>
          <p:spPr>
            <a:xfrm>
              <a:off x="3203848" y="1791670"/>
              <a:ext cx="2777404" cy="2683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de-DE" sz="1200" b="1" dirty="0">
                <a:latin typeface="Verdana" pitchFamily="34" charset="0"/>
                <a:ea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Mit dem Selbsttest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das Risiko für Diabetes und  Insulinresistenz erkennen</a:t>
              </a: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(</a:t>
              </a:r>
              <a:r>
                <a:rPr lang="de-DE" sz="900" dirty="0">
                  <a:latin typeface="Verdana" pitchFamily="34" charset="0"/>
                  <a:ea typeface="Verdana" pitchFamily="34" charset="0"/>
                </a:rPr>
                <a:t>nach </a:t>
              </a: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FINDRISK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)</a:t>
              </a:r>
              <a:br>
                <a:rPr lang="de-DE" sz="1200" dirty="0">
                  <a:latin typeface="Verdana" pitchFamily="34" charset="0"/>
                  <a:ea typeface="Verdana" pitchFamily="34" charset="0"/>
                </a:rPr>
              </a:br>
              <a:r>
                <a:rPr lang="de-DE" sz="1200" dirty="0">
                  <a:latin typeface="Verdana" pitchFamily="34" charset="0"/>
                  <a:ea typeface="Verdana" pitchFamily="34" charset="0"/>
                </a:rPr>
                <a:t>www.mindcarb.de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Aufklären</a:t>
              </a:r>
              <a:r>
                <a:rPr lang="de-DE" b="1" dirty="0">
                  <a:latin typeface="Verdana" pitchFamily="34" charset="0"/>
                  <a:ea typeface="Verdana" pitchFamily="34" charset="0"/>
                </a:rPr>
                <a:t>,</a:t>
              </a: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 </a:t>
              </a:r>
            </a:p>
            <a:p>
              <a:pPr>
                <a:buFont typeface="Courier New" pitchFamily="49" charset="0"/>
                <a:buChar char="o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was ungesundes Essen im</a:t>
              </a:r>
              <a:br>
                <a:rPr lang="de-DE" sz="1200" dirty="0">
                  <a:latin typeface="Verdana" pitchFamily="34" charset="0"/>
                  <a:ea typeface="Verdana" pitchFamily="34" charset="0"/>
                </a:rPr>
              </a:br>
              <a:r>
                <a:rPr lang="de-DE" sz="1200" dirty="0">
                  <a:latin typeface="Verdana" pitchFamily="34" charset="0"/>
                  <a:ea typeface="Verdana" pitchFamily="34" charset="0"/>
                </a:rPr>
                <a:t>    Stoffwechsel auslöst,</a:t>
              </a:r>
            </a:p>
            <a:p>
              <a:pPr>
                <a:buFont typeface="Courier New" pitchFamily="49" charset="0"/>
                <a:buChar char="o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zu welchen Krankheiten das</a:t>
              </a:r>
              <a:br>
                <a:rPr lang="de-DE" sz="1200" dirty="0">
                  <a:latin typeface="Verdana" pitchFamily="34" charset="0"/>
                  <a:ea typeface="Verdana" pitchFamily="34" charset="0"/>
                </a:rPr>
              </a:br>
              <a:r>
                <a:rPr lang="de-DE" sz="1200" dirty="0">
                  <a:latin typeface="Verdana" pitchFamily="34" charset="0"/>
                  <a:ea typeface="Verdana" pitchFamily="34" charset="0"/>
                </a:rPr>
                <a:t>    führen kann, </a:t>
              </a:r>
            </a:p>
            <a:p>
              <a:pPr>
                <a:buFont typeface="Courier New" pitchFamily="49" charset="0"/>
                <a:buChar char="o"/>
              </a:pP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wie das zu vermeiden ist:</a:t>
              </a:r>
            </a:p>
          </p:txBody>
        </p:sp>
        <p:pic>
          <p:nvPicPr>
            <p:cNvPr id="12" name="Grafik 11" descr="Würfelzucker-173517_1920.jpg">
              <a:extLst>
                <a:ext uri="{FF2B5EF4-FFF2-40B4-BE49-F238E27FC236}">
                  <a16:creationId xmlns:a16="http://schemas.microsoft.com/office/drawing/2014/main" id="{9CABF406-9669-4C80-B8A6-B89ABF9F6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4108" y="4634754"/>
              <a:ext cx="441240" cy="43431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96D2A00-390E-42B3-BDA2-B3BAF1CAF33C}"/>
              </a:ext>
            </a:extLst>
          </p:cNvPr>
          <p:cNvGrpSpPr/>
          <p:nvPr/>
        </p:nvGrpSpPr>
        <p:grpSpPr>
          <a:xfrm>
            <a:off x="179512" y="188640"/>
            <a:ext cx="2881335" cy="6408712"/>
            <a:chOff x="179512" y="188640"/>
            <a:chExt cx="2881335" cy="640871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F8F43E60-0A01-4CEB-8F8E-AB1994F2EE4C}"/>
                </a:ext>
              </a:extLst>
            </p:cNvPr>
            <p:cNvSpPr txBox="1"/>
            <p:nvPr/>
          </p:nvSpPr>
          <p:spPr>
            <a:xfrm>
              <a:off x="179512" y="936430"/>
              <a:ext cx="2881335" cy="4985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Fast 8 Mio. Deutsche haben den vermeidbaren Diabetes Typ 2 – </a:t>
              </a:r>
              <a:r>
                <a:rPr lang="de-DE" sz="1200" b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Tendenz steigend </a:t>
              </a:r>
              <a:br>
                <a:rPr lang="de-DE" sz="1200" b="1" dirty="0">
                  <a:latin typeface="Verdana" pitchFamily="34" charset="0"/>
                  <a:ea typeface="Verdana" pitchFamily="34" charset="0"/>
                </a:rPr>
              </a:br>
              <a:r>
                <a:rPr lang="de-DE" sz="1200" dirty="0">
                  <a:latin typeface="Verdana" pitchFamily="34" charset="0"/>
                  <a:ea typeface="Verdana" pitchFamily="34" charset="0"/>
                </a:rPr>
                <a:t>trotz unseres ausgezeichneten aber wirtschaftlich orientierten  Gesundheitssystems</a:t>
              </a: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.</a:t>
              </a:r>
            </a:p>
            <a:p>
              <a:br>
                <a:rPr lang="de-DE" b="1" dirty="0">
                  <a:latin typeface="Verdana" pitchFamily="34" charset="0"/>
                  <a:ea typeface="Verdana" pitchFamily="34" charset="0"/>
                </a:rPr>
              </a:br>
              <a:r>
                <a:rPr lang="de-DE" sz="1200" dirty="0">
                  <a:latin typeface="Verdana" pitchFamily="34" charset="0"/>
                  <a:ea typeface="Verdana" pitchFamily="34" charset="0"/>
                </a:rPr>
                <a:t>Das heißt für die Betroffenen viel Leid und ein vielfaches Risiko für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Herzinfarkt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Blindheit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Nierenversagen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 Amputation u.a.m.</a:t>
              </a:r>
            </a:p>
            <a:p>
              <a:endParaRPr lang="de-DE" sz="1200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</a:rPr>
                <a:t>Gefährdet für Diabetes</a:t>
              </a:r>
            </a:p>
            <a:p>
              <a:r>
                <a:rPr lang="de-DE" sz="1200" dirty="0">
                  <a:latin typeface="Verdana" pitchFamily="34" charset="0"/>
                  <a:ea typeface="Verdana" pitchFamily="34" charset="0"/>
                </a:rPr>
                <a:t>sind Menschen mit</a:t>
              </a:r>
            </a:p>
            <a:p>
              <a:pPr marL="628650" lvl="1" indent="-171450">
                <a:buFont typeface="Courier New" panose="02070309020205020404" pitchFamily="49" charset="0"/>
                <a:buChar char="o"/>
              </a:pP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Bauch-betonter Figur 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(mehr als 50% Deutsche)</a:t>
              </a:r>
            </a:p>
            <a:p>
              <a:pPr marL="628650" lvl="1" indent="-171450">
                <a:buFont typeface="Courier New" panose="02070309020205020404" pitchFamily="49" charset="0"/>
                <a:buChar char="o"/>
              </a:pPr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zu wenig Bewegung</a:t>
              </a:r>
              <a:r>
                <a:rPr lang="de-DE" sz="1200" dirty="0">
                  <a:latin typeface="Verdana" pitchFamily="34" charset="0"/>
                  <a:ea typeface="Verdana" pitchFamily="34" charset="0"/>
                </a:rPr>
                <a:t>,</a:t>
              </a:r>
            </a:p>
            <a:p>
              <a:pPr marL="628650" lvl="1" indent="-171450">
                <a:buFont typeface="Courier New" panose="02070309020205020404" pitchFamily="49" charset="0"/>
                <a:buChar char="o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Diabetes bei (Groß-)Eltern</a:t>
              </a:r>
            </a:p>
            <a:p>
              <a:pPr marL="628650" lvl="1" indent="-171450">
                <a:buFont typeface="Courier New" panose="02070309020205020404" pitchFamily="49" charset="0"/>
                <a:buChar char="o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nach Schwangerschafts-Diabetes</a:t>
              </a:r>
            </a:p>
            <a:p>
              <a:pPr marL="628650" lvl="1" indent="-171450">
                <a:buFont typeface="Courier New" panose="02070309020205020404" pitchFamily="49" charset="0"/>
                <a:buChar char="o"/>
              </a:pPr>
              <a:r>
                <a:rPr lang="de-DE" sz="1200" dirty="0">
                  <a:latin typeface="Verdana" pitchFamily="34" charset="0"/>
                  <a:ea typeface="Verdana" pitchFamily="34" charset="0"/>
                </a:rPr>
                <a:t>sehr viel Stress  / Schlafmangel.</a:t>
              </a:r>
              <a:endParaRPr lang="de-DE" sz="1200" b="1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3B7D92E-C624-4EFF-85D7-9B45F52E3143}"/>
                </a:ext>
              </a:extLst>
            </p:cNvPr>
            <p:cNvSpPr/>
            <p:nvPr/>
          </p:nvSpPr>
          <p:spPr>
            <a:xfrm>
              <a:off x="180528" y="188640"/>
              <a:ext cx="2807296" cy="64087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5DC4DC9-1742-40FE-92CF-8B3C364A4CA5}"/>
                </a:ext>
              </a:extLst>
            </p:cNvPr>
            <p:cNvSpPr/>
            <p:nvPr/>
          </p:nvSpPr>
          <p:spPr>
            <a:xfrm>
              <a:off x="179512" y="188640"/>
              <a:ext cx="2807296" cy="6122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>
                <a:buFont typeface="Wingdings" pitchFamily="2" charset="2"/>
                <a:buChar char="Ø"/>
              </a:pPr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Risiko 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(er-)kennen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9EB7928-F368-4F5E-BBA8-E5615177A959}"/>
                </a:ext>
              </a:extLst>
            </p:cNvPr>
            <p:cNvSpPr/>
            <p:nvPr/>
          </p:nvSpPr>
          <p:spPr>
            <a:xfrm>
              <a:off x="193580" y="5661248"/>
              <a:ext cx="27363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de-DE" sz="1200" b="1" dirty="0">
                <a:latin typeface="Verdana" pitchFamily="34" charset="0"/>
                <a:ea typeface="Verdana" pitchFamily="34" charset="0"/>
              </a:endParaRPr>
            </a:p>
            <a:p>
              <a:r>
                <a:rPr lang="de-DE" sz="1200" b="1" dirty="0">
                  <a:latin typeface="Verdana" pitchFamily="34" charset="0"/>
                  <a:ea typeface="Verdana" pitchFamily="34" charset="0"/>
                </a:rPr>
                <a:t>Aber: Gefährdung und Frühstadien von Diabetes sind keine Einbahnstraße!</a:t>
              </a:r>
              <a:endParaRPr lang="de-DE" sz="1200" dirty="0"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8BE545B-9FE7-4538-8073-493E8FD4B2A4}"/>
              </a:ext>
            </a:extLst>
          </p:cNvPr>
          <p:cNvGrpSpPr/>
          <p:nvPr/>
        </p:nvGrpSpPr>
        <p:grpSpPr>
          <a:xfrm>
            <a:off x="6152800" y="188640"/>
            <a:ext cx="3007448" cy="6408712"/>
            <a:chOff x="6152800" y="188640"/>
            <a:chExt cx="3007448" cy="640871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B475F8E-B4CD-4543-B1CC-B34EC5F0E278}"/>
                </a:ext>
              </a:extLst>
            </p:cNvPr>
            <p:cNvSpPr/>
            <p:nvPr/>
          </p:nvSpPr>
          <p:spPr>
            <a:xfrm>
              <a:off x="6156176" y="188640"/>
              <a:ext cx="2807296" cy="64087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1EBF96E-AD3E-4E10-9B0C-9E99E0EF3641}"/>
                </a:ext>
              </a:extLst>
            </p:cNvPr>
            <p:cNvSpPr/>
            <p:nvPr/>
          </p:nvSpPr>
          <p:spPr>
            <a:xfrm>
              <a:off x="6152800" y="188640"/>
              <a:ext cx="2808640" cy="6096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de-DE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mit Ernährung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</a:rPr>
                <a:t>gegensteuern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2FDCAC0-AFCB-42EF-8C65-ACF9BCAD5EED}"/>
                </a:ext>
              </a:extLst>
            </p:cNvPr>
            <p:cNvGrpSpPr/>
            <p:nvPr/>
          </p:nvGrpSpPr>
          <p:grpSpPr>
            <a:xfrm>
              <a:off x="6172424" y="946348"/>
              <a:ext cx="2987824" cy="5588874"/>
              <a:chOff x="6172424" y="946348"/>
              <a:chExt cx="2987824" cy="5588874"/>
            </a:xfrm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9E01710-CF6A-437D-A3BB-12A653C08DF1}"/>
                  </a:ext>
                </a:extLst>
              </p:cNvPr>
              <p:cNvSpPr txBox="1"/>
              <p:nvPr/>
            </p:nvSpPr>
            <p:spPr>
              <a:xfrm>
                <a:off x="6174784" y="946348"/>
                <a:ext cx="2808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>
                    <a:latin typeface="Verdana" pitchFamily="34" charset="0"/>
                    <a:ea typeface="Verdana" pitchFamily="34" charset="0"/>
                  </a:rPr>
                  <a:t>Was soll ich essen / trinken?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CDCDB97-A632-4CD6-9C67-73CAAD78DC98}"/>
                  </a:ext>
                </a:extLst>
              </p:cNvPr>
              <p:cNvSpPr txBox="1"/>
              <p:nvPr/>
            </p:nvSpPr>
            <p:spPr>
              <a:xfrm>
                <a:off x="6172424" y="1484784"/>
                <a:ext cx="2987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Auf den</a:t>
                </a:r>
                <a:br>
                  <a:rPr lang="de-DE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</a:rPr>
                </a:br>
                <a:r>
                  <a:rPr lang="de-DE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Teller: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1B509B2-7B6B-45ED-B829-0CDD6F7160BB}"/>
                  </a:ext>
                </a:extLst>
              </p:cNvPr>
              <p:cNvSpPr txBox="1"/>
              <p:nvPr/>
            </p:nvSpPr>
            <p:spPr>
              <a:xfrm>
                <a:off x="6223788" y="2564904"/>
                <a:ext cx="26680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       viel Gemüse, Salat, Pilze, Obst  (Beeren, Zitrusfrüchte, Melone, saurer Apfel)  </a:t>
                </a:r>
              </a:p>
              <a:p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mehr gesundes Oliven-, Rapsöl</a:t>
                </a:r>
              </a:p>
              <a:p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 </a:t>
                </a:r>
                <a:br>
                  <a:rPr lang="de-DE" sz="1200" dirty="0">
                    <a:latin typeface="Verdana" pitchFamily="34" charset="0"/>
                    <a:ea typeface="Verdana" pitchFamily="34" charset="0"/>
                  </a:rPr>
                </a:br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       Eier, Milch(-</a:t>
                </a:r>
                <a:r>
                  <a:rPr lang="de-DE" sz="1200" dirty="0" err="1">
                    <a:latin typeface="Verdana" pitchFamily="34" charset="0"/>
                    <a:ea typeface="Verdana" pitchFamily="34" charset="0"/>
                  </a:rPr>
                  <a:t>produkte</a:t>
                </a:r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), Hülsenfrüchte, Soja, Fisch, Fleisch </a:t>
                </a:r>
              </a:p>
              <a:p>
                <a:endParaRPr lang="de-DE" sz="1200" dirty="0">
                  <a:latin typeface="Verdana" pitchFamily="34" charset="0"/>
                  <a:ea typeface="Verdana" pitchFamily="34" charset="0"/>
                </a:endParaRPr>
              </a:p>
              <a:p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       sparsam Vollkornbrot, Haferflocken, Kartoffeln, Nudeln, Reis, Teigwaren</a:t>
                </a:r>
                <a:br>
                  <a:rPr lang="de-DE" sz="1200" dirty="0">
                    <a:latin typeface="Verdana" pitchFamily="34" charset="0"/>
                    <a:ea typeface="Verdana" pitchFamily="34" charset="0"/>
                  </a:rPr>
                </a:br>
                <a:endParaRPr lang="de-DE" sz="1200" dirty="0">
                  <a:latin typeface="Verdana" pitchFamily="34" charset="0"/>
                  <a:ea typeface="Verdana" pitchFamily="34" charset="0"/>
                </a:endParaRPr>
              </a:p>
              <a:p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3 Hauptmahlzeiten; möglichst wenig zwischendurch essen   </a:t>
                </a:r>
                <a:br>
                  <a:rPr lang="de-DE" sz="1200" dirty="0">
                    <a:latin typeface="Verdana" pitchFamily="34" charset="0"/>
                    <a:ea typeface="Verdana" pitchFamily="34" charset="0"/>
                  </a:rPr>
                </a:br>
                <a:endParaRPr lang="de-DE" sz="1200" dirty="0">
                  <a:latin typeface="Verdana" pitchFamily="34" charset="0"/>
                  <a:ea typeface="Verdana" pitchFamily="34" charset="0"/>
                </a:endParaRPr>
              </a:p>
              <a:p>
                <a:r>
                  <a:rPr lang="de-DE" sz="1200" b="1" dirty="0">
                    <a:latin typeface="Verdana" pitchFamily="34" charset="0"/>
                    <a:ea typeface="Verdana" pitchFamily="34" charset="0"/>
                  </a:rPr>
                  <a:t>Vermeiden</a:t>
                </a:r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: z.B. Schokoriegel, Vollmilchschokolade, Chips, Softdrinks, Limo, Fruchtsaft</a:t>
                </a:r>
              </a:p>
              <a:p>
                <a:endParaRPr lang="de-DE" sz="1200" dirty="0">
                  <a:latin typeface="Verdana" pitchFamily="34" charset="0"/>
                  <a:ea typeface="Verdana" pitchFamily="34" charset="0"/>
                </a:endParaRPr>
              </a:p>
              <a:p>
                <a:r>
                  <a:rPr lang="de-DE" sz="1200" b="1" dirty="0">
                    <a:latin typeface="Verdana" pitchFamily="34" charset="0"/>
                    <a:ea typeface="Verdana" pitchFamily="34" charset="0"/>
                  </a:rPr>
                  <a:t>Trinken</a:t>
                </a:r>
                <a:r>
                  <a:rPr lang="de-DE" sz="1200" dirty="0">
                    <a:latin typeface="Verdana" pitchFamily="34" charset="0"/>
                    <a:ea typeface="Verdana" pitchFamily="34" charset="0"/>
                  </a:rPr>
                  <a:t>: Wasser, Tee, Kaffee</a:t>
                </a: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5554703B-A062-4C8A-B1B6-A9279811C479}"/>
                  </a:ext>
                </a:extLst>
              </p:cNvPr>
              <p:cNvSpPr/>
              <p:nvPr/>
            </p:nvSpPr>
            <p:spPr>
              <a:xfrm>
                <a:off x="6346244" y="2604107"/>
                <a:ext cx="288032" cy="14401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BEA0FCEF-C0DF-48B8-AA50-91ED0B4CBFEC}"/>
                  </a:ext>
                </a:extLst>
              </p:cNvPr>
              <p:cNvSpPr/>
              <p:nvPr/>
            </p:nvSpPr>
            <p:spPr>
              <a:xfrm>
                <a:off x="6329996" y="3497343"/>
                <a:ext cx="288032" cy="14401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D06BD575-4407-4BFE-A1D1-D29E2AB48E73}"/>
                  </a:ext>
                </a:extLst>
              </p:cNvPr>
              <p:cNvSpPr/>
              <p:nvPr/>
            </p:nvSpPr>
            <p:spPr>
              <a:xfrm>
                <a:off x="6329996" y="4224466"/>
                <a:ext cx="288032" cy="144016"/>
              </a:xfrm>
              <a:prstGeom prst="rect">
                <a:avLst/>
              </a:prstGeom>
              <a:solidFill>
                <a:srgbClr val="CC3300"/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C07621F0-73F5-4329-9D78-5D2D6DF1E332}"/>
                  </a:ext>
                </a:extLst>
              </p:cNvPr>
              <p:cNvGrpSpPr/>
              <p:nvPr/>
            </p:nvGrpSpPr>
            <p:grpSpPr>
              <a:xfrm flipH="1">
                <a:off x="7396560" y="1223646"/>
                <a:ext cx="1368152" cy="1296144"/>
                <a:chOff x="7551732" y="1340768"/>
                <a:chExt cx="1268740" cy="1176842"/>
              </a:xfrm>
            </p:grpSpPr>
            <p:grpSp>
              <p:nvGrpSpPr>
                <p:cNvPr id="22" name="Gruppieren 9">
                  <a:extLst>
                    <a:ext uri="{FF2B5EF4-FFF2-40B4-BE49-F238E27FC236}">
                      <a16:creationId xmlns:a16="http://schemas.microsoft.com/office/drawing/2014/main" id="{030E5AF5-3CA7-4358-9F60-78DB5B05DCEB}"/>
                    </a:ext>
                  </a:extLst>
                </p:cNvPr>
                <p:cNvGrpSpPr/>
                <p:nvPr/>
              </p:nvGrpSpPr>
              <p:grpSpPr>
                <a:xfrm>
                  <a:off x="7551732" y="1340768"/>
                  <a:ext cx="1268740" cy="1176842"/>
                  <a:chOff x="4760620" y="1388062"/>
                  <a:chExt cx="792088" cy="792088"/>
                </a:xfrm>
              </p:grpSpPr>
              <p:pic>
                <p:nvPicPr>
                  <p:cNvPr id="26" name="Picture 2">
                    <a:extLst>
                      <a:ext uri="{FF2B5EF4-FFF2-40B4-BE49-F238E27FC236}">
                        <a16:creationId xmlns:a16="http://schemas.microsoft.com/office/drawing/2014/main" id="{84AD1639-EF5C-4267-AD5D-AF19002AC2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26756" t="32281" r="43359" b="13087"/>
                  <a:stretch>
                    <a:fillRect/>
                  </a:stretch>
                </p:blipFill>
                <p:spPr bwMode="auto">
                  <a:xfrm flipH="1">
                    <a:off x="4788024" y="1412776"/>
                    <a:ext cx="720080" cy="7400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" name="Ellipse 26">
                    <a:extLst>
                      <a:ext uri="{FF2B5EF4-FFF2-40B4-BE49-F238E27FC236}">
                        <a16:creationId xmlns:a16="http://schemas.microsoft.com/office/drawing/2014/main" id="{CF8271BC-EDC7-4770-A349-4CDFABAEC33E}"/>
                      </a:ext>
                    </a:extLst>
                  </p:cNvPr>
                  <p:cNvSpPr/>
                  <p:nvPr/>
                </p:nvSpPr>
                <p:spPr>
                  <a:xfrm>
                    <a:off x="4760620" y="1388062"/>
                    <a:ext cx="792088" cy="792088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22FD5A9F-9A0B-49AE-AA5B-CD6AC7C898D5}"/>
                    </a:ext>
                  </a:extLst>
                </p:cNvPr>
                <p:cNvSpPr txBox="1"/>
                <p:nvPr/>
              </p:nvSpPr>
              <p:spPr>
                <a:xfrm>
                  <a:off x="7612148" y="1700808"/>
                  <a:ext cx="5421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b="1" dirty="0">
                      <a:solidFill>
                        <a:srgbClr val="F8F8F8"/>
                      </a:solidFill>
                    </a:rPr>
                    <a:t>Eiweiß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F442CC8C-4CD2-4AED-B998-37D27CA918E7}"/>
                    </a:ext>
                  </a:extLst>
                </p:cNvPr>
                <p:cNvSpPr txBox="1"/>
                <p:nvPr/>
              </p:nvSpPr>
              <p:spPr>
                <a:xfrm>
                  <a:off x="8143673" y="1700808"/>
                  <a:ext cx="6190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F8F8F8"/>
                      </a:solidFill>
                    </a:rPr>
                    <a:t>Gemüse</a:t>
                  </a:r>
                  <a:br>
                    <a:rPr lang="de-DE" sz="1000" b="1" dirty="0">
                      <a:solidFill>
                        <a:srgbClr val="F8F8F8"/>
                      </a:solidFill>
                    </a:rPr>
                  </a:br>
                  <a:r>
                    <a:rPr lang="de-DE" sz="1000" b="1" dirty="0">
                      <a:solidFill>
                        <a:srgbClr val="F8F8F8"/>
                      </a:solidFill>
                    </a:rPr>
                    <a:t>Salat</a:t>
                  </a: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108ABACB-B6AA-4216-9E62-56A2BAEFEFAC}"/>
                    </a:ext>
                  </a:extLst>
                </p:cNvPr>
                <p:cNvSpPr txBox="1"/>
                <p:nvPr/>
              </p:nvSpPr>
              <p:spPr>
                <a:xfrm>
                  <a:off x="7765398" y="2061157"/>
                  <a:ext cx="5998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000" b="1" dirty="0">
                      <a:solidFill>
                        <a:srgbClr val="F8F8F8"/>
                      </a:solidFill>
                    </a:rPr>
                    <a:t>Kohlen-</a:t>
                  </a:r>
                  <a:br>
                    <a:rPr lang="de-DE" sz="1000" b="1" dirty="0">
                      <a:solidFill>
                        <a:srgbClr val="F8F8F8"/>
                      </a:solidFill>
                    </a:rPr>
                  </a:br>
                  <a:r>
                    <a:rPr lang="de-DE" sz="1000" b="1" dirty="0" err="1">
                      <a:solidFill>
                        <a:srgbClr val="F8F8F8"/>
                      </a:solidFill>
                    </a:rPr>
                    <a:t>hydrate</a:t>
                  </a:r>
                  <a:endParaRPr lang="de-DE" sz="1000" b="1" dirty="0">
                    <a:solidFill>
                      <a:srgbClr val="F8F8F8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84073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Bildschirmpräsentation (4:3)</PresentationFormat>
  <Paragraphs>140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Verdana</vt:lpstr>
      <vt:lpstr>Wingdings</vt:lpstr>
      <vt:lpstr>Larissa-Design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Karsten Ortlepp</dc:creator>
  <cp:lastModifiedBy>Helene von Bibra</cp:lastModifiedBy>
  <cp:revision>255</cp:revision>
  <dcterms:created xsi:type="dcterms:W3CDTF">2019-09-28T11:41:25Z</dcterms:created>
  <dcterms:modified xsi:type="dcterms:W3CDTF">2021-02-04T10:01:45Z</dcterms:modified>
</cp:coreProperties>
</file>